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95" r:id="rId2"/>
    <p:sldId id="290" r:id="rId3"/>
    <p:sldId id="292" r:id="rId4"/>
    <p:sldId id="293" r:id="rId5"/>
    <p:sldId id="308" r:id="rId6"/>
    <p:sldId id="305" r:id="rId7"/>
    <p:sldId id="291" r:id="rId8"/>
  </p:sldIdLst>
  <p:sldSz cx="9144000" cy="5143500" type="screen16x9"/>
  <p:notesSz cx="6834188" cy="9979025"/>
  <p:embeddedFontLst>
    <p:embeddedFont>
      <p:font typeface="华文中宋" pitchFamily="2" charset="-122"/>
      <p:regular r:id="rId10"/>
    </p:embeddedFont>
    <p:embeddedFont>
      <p:font typeface="仿宋" pitchFamily="49" charset="-122"/>
      <p:regular r:id="rId11"/>
    </p:embeddedFont>
    <p:embeddedFont>
      <p:font typeface="Calibri" pitchFamily="34" charset="0"/>
      <p:regular r:id="rId12"/>
      <p:bold r:id="rId13"/>
      <p:italic r:id="rId14"/>
      <p:boldItalic r:id="rId15"/>
    </p:embeddedFont>
    <p:embeddedFont>
      <p:font typeface="仿宋_GB2312" charset="-122"/>
      <p:regular r:id="rId16"/>
    </p:embeddedFont>
    <p:embeddedFont>
      <p:font typeface="微软雅黑" pitchFamily="34" charset="-122"/>
      <p:regular r:id="rId17"/>
      <p:bold r:id="rId18"/>
    </p:embeddedFont>
    <p:embeddedFont>
      <p:font typeface="华文行楷" pitchFamily="2" charset="-122"/>
      <p:regular r:id="rId19"/>
    </p:embeddedFont>
  </p:embeddedFont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45" autoAdjust="0"/>
    <p:restoredTop sz="94556" autoAdjust="0"/>
  </p:normalViewPr>
  <p:slideViewPr>
    <p:cSldViewPr>
      <p:cViewPr>
        <p:scale>
          <a:sx n="75" d="100"/>
          <a:sy n="75" d="100"/>
        </p:scale>
        <p:origin x="-468" y="-414"/>
      </p:cViewPr>
      <p:guideLst>
        <p:guide orient="horz" pos="1620"/>
        <p:guide pos="28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0688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71913" y="0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buFont typeface="Arial" panose="020B0604020202020204" pitchFamily="34" charset="0"/>
              <a:buNone/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0CDBE4D7-63AD-4ABA-89B0-0101617B61D8}" type="datetimeFigureOut">
              <a:rPr lang="zh-CN" altLang="en-US"/>
              <a:t>2020/8/21</a:t>
            </a:fld>
            <a:endParaRPr lang="zh-CN" altLang="en-US"/>
          </a:p>
        </p:txBody>
      </p:sp>
      <p:sp>
        <p:nvSpPr>
          <p:cNvPr id="9220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90488" y="747713"/>
            <a:ext cx="6653212" cy="3743325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4213" y="4740275"/>
            <a:ext cx="5467350" cy="449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78963"/>
            <a:ext cx="2960688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71913" y="9478963"/>
            <a:ext cx="2960687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fld id="{112C3090-3050-49E5-BA3A-910F563B25EB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41100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5"/>
            <a:ext cx="7772400" cy="1102519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97402-8C08-45A1-BBA8-E14F688183CE}" type="datetimeFigureOut">
              <a:rPr lang="zh-CN" altLang="en-US"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BB7FD-FA86-4E55-BAE3-9A4D4674DF4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A3892-6424-4416-852C-7466FF536C7E}" type="datetimeFigureOut">
              <a:rPr lang="zh-CN" altLang="en-US"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AF6C9-FEF9-49E6-B783-58FF7670C8C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AEAF4-5391-4858-BB19-C14555A900DE}" type="datetimeFigureOut">
              <a:rPr lang="zh-CN" altLang="en-US"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7C3F0F-868C-4102-9F02-6E567B2A0D3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5FDBA-CC73-46A6-AB1E-E0AC84D8DED1}" type="datetimeFigureOut">
              <a:rPr lang="zh-CN" altLang="en-US"/>
              <a:t>2020/8/21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B6E9B-1C04-40BB-93A9-2C328A49521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C689B-C611-45CA-9A89-F553A3D9FAAD}" type="datetimeFigureOut">
              <a:rPr lang="zh-CN" altLang="en-US"/>
              <a:t>2020/8/21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0D8B1-97C4-4603-98C1-0A30A01DD4D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2809A-301D-4BF5-866F-F1A10D93BF48}" type="datetimeFigureOut">
              <a:rPr lang="zh-CN" altLang="en-US"/>
              <a:t>2020/8/21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E5BAE-41A0-4254-AA16-6B05E15EFA9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061FC-C26E-4872-A9AF-0404323ABEF2}" type="datetimeFigureOut">
              <a:rPr lang="zh-CN" altLang="en-US"/>
              <a:t>2020/8/21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3DF2B-EDF4-4617-8167-35890C56F84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4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12667-7F24-4582-8F24-BBBB9565AC79}" type="datetimeFigureOut">
              <a:rPr lang="zh-CN" altLang="en-US"/>
              <a:t>2020/8/21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B4EFB-3CC9-41B8-88BE-001E9F0ECA0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5365" indent="0">
              <a:buNone/>
              <a:defRPr sz="2000"/>
            </a:lvl6pPr>
            <a:lvl7pPr marL="2742565" indent="0">
              <a:buNone/>
              <a:defRPr sz="2000"/>
            </a:lvl7pPr>
            <a:lvl8pPr marL="3199765" indent="0">
              <a:buNone/>
              <a:defRPr sz="2000"/>
            </a:lvl8pPr>
            <a:lvl9pPr marL="3656965" indent="0">
              <a:buNone/>
              <a:defRPr sz="2000"/>
            </a:lvl9pPr>
          </a:lstStyle>
          <a:p>
            <a:pPr lvl="0"/>
            <a:r>
              <a:rPr lang="zh-CN" altLang="en-US" noProof="1" smtClean="0"/>
              <a:t>单击图标添加图片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6AF32A-56B3-4551-9915-E79F99847BC1}" type="datetimeFigureOut">
              <a:rPr lang="zh-CN" altLang="en-US"/>
              <a:t>2020/8/21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4351B-9742-4425-BE60-EC3A8B82FF6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38805-7A18-4950-8E17-E8F29D6941EF}" type="datetimeFigureOut">
              <a:rPr lang="zh-CN" altLang="en-US"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E63A6-1555-43A1-A6D2-2EBAA4F5633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5E473-A9CE-40F0-9F86-B70BF47BF200}" type="datetimeFigureOut">
              <a:rPr lang="zh-CN" altLang="en-US"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17856-7364-448C-A4A5-057DE544156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 bwMode="auto"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D3468-4093-46FE-9D07-FC412D52BC2F}" type="datetimeFigureOut">
              <a:rPr lang="zh-CN" altLang="en-US"/>
              <a:t>2020/8/21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FD8D717-C7BF-404B-A2F7-90E1C80F933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 fontAlgn="auto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E9B84DB-2A80-4453-B398-F56A4B2C31A7}" type="datetimeFigureOut">
              <a:rPr lang="zh-CN" altLang="en-US"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 fontAlgn="auto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28" tIns="45714" rIns="91428" bIns="45714" numCol="1" anchor="ctr" anchorCtr="0" compatLnSpc="1"/>
          <a:lstStyle>
            <a:lvl1pPr algn="r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914D1B5-01F8-4D0A-8FC7-DBB17558A21A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1355293" y="1059582"/>
            <a:ext cx="6417142" cy="923330"/>
          </a:xfrm>
          <a:prstGeom prst="rect">
            <a:avLst/>
          </a:prstGeom>
        </p:spPr>
        <p:txBody>
          <a:bodyPr wrap="none" lIns="91428" tIns="45714" rIns="91428" bIns="45714">
            <a:spAutoFit/>
          </a:bodyPr>
          <a:lstStyle/>
          <a:p>
            <a:pPr algn="ctr" fontAlgn="auto">
              <a:defRPr/>
            </a:pPr>
            <a:r>
              <a:rPr lang="zh-TW" altLang="en-US" sz="5400" b="1" cap="all" noProof="1"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dobe 繁黑體 Std B" pitchFamily="34" charset="-128"/>
                <a:ea typeface="Adobe 繁黑體 Std B" pitchFamily="34" charset="-128"/>
              </a:rPr>
              <a:t>陽光能源集團電子報</a:t>
            </a:r>
            <a:endParaRPr lang="zh-CN" altLang="en-US" sz="5400" b="1" cap="all" noProof="1"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dobe 繁黑體 Std B" pitchFamily="34" charset="-128"/>
              <a:ea typeface="Adobe 繁黑體 Std B" pitchFamily="34" charset="-128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38642" y="4299941"/>
            <a:ext cx="410240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zh-CN" sz="3600" b="1" noProof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2020</a:t>
            </a:r>
            <a:r>
              <a:rPr lang="zh-CN" altLang="en-US" sz="3600" b="1" noProof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年第二十</a:t>
            </a:r>
            <a:r>
              <a:rPr lang="zh-CN" altLang="en-US" sz="3600" b="1" noProof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九</a:t>
            </a:r>
            <a:r>
              <a:rPr lang="zh-CN" altLang="en-US" sz="3600" b="1" noProof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期</a:t>
            </a:r>
            <a:endParaRPr lang="zh-CN" altLang="en-US" sz="3600" b="1" noProof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850"/>
            <a:ext cx="140335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-15875"/>
            <a:ext cx="9121775" cy="517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4283968" y="3159204"/>
            <a:ext cx="4032448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b="1" noProof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初心在方寸、咫尺在匠心   </a:t>
            </a:r>
            <a:r>
              <a:rPr lang="en-US" altLang="zh-CN" b="1" noProof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——    </a:t>
            </a:r>
            <a:r>
              <a:rPr lang="en-US" altLang="zh-CN" b="1" noProof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03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29849" y="143371"/>
            <a:ext cx="3684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noProof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初心在方寸、咫尺在匠心</a:t>
            </a:r>
            <a:endParaRPr lang="zh-CN" altLang="en-US" sz="2400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2110" y="676910"/>
            <a:ext cx="5156835" cy="3943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2020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年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8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月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18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日，錦州市總工會“金牌師徒”創新創效獎評選活動頒獎儀式在錦州市職工會館四樓會議室舉行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,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表彰壹批立足崗位開展“傳幫帶”活動、創新創效成績顯著的優秀師徒。本次評選活動歷時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2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個月，全市共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37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對師徒報名參與，經過市總工會生產保護部門的初選和現場考核，最終共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11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對“金牌師徒”入圍。我晶體公司設備管理部米有智、王昊渺獲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2020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年金牌師徒榮譽稱號。 </a:t>
            </a:r>
            <a:endParaRPr lang="en-US" altLang="zh-TW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3" name="图片 2" descr="ddd432a72445bd502a54a716f67b2e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1495" y="998855"/>
            <a:ext cx="3288665" cy="28086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19572" y="339502"/>
            <a:ext cx="7704856" cy="496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_GB2312" panose="02010609030101010101" pitchFamily="49" charset="-122"/>
                <a:ea typeface="仿宋_GB2312" panose="02010609030101010101" pitchFamily="49" charset="-122"/>
              </a:rPr>
              <a:t>    </a:t>
            </a:r>
            <a:endParaRPr lang="zh-CN" alt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36" y="0"/>
            <a:ext cx="9161636" cy="51435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01936" y="123478"/>
            <a:ext cx="7704856" cy="496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  <a:endParaRPr lang="zh-CN" alt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803775" y="775970"/>
            <a:ext cx="3602990" cy="3046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TW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    頒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獎儀式上，市總工會副主席孟軍宣讀了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《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關於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2020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年錦州市“金牌師徒”創新創效獎評選結果的通報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》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，市總工會黨組書記、副主席劉春榮，副主席孟軍，副主席劉文全為獲獎師徒頒獎。 </a:t>
            </a:r>
          </a:p>
        </p:txBody>
      </p:sp>
      <p:sp>
        <p:nvSpPr>
          <p:cNvPr id="7" name="矩形 6"/>
          <p:cNvSpPr/>
          <p:nvPr/>
        </p:nvSpPr>
        <p:spPr>
          <a:xfrm>
            <a:off x="342265" y="2741295"/>
            <a:ext cx="846010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 </a:t>
            </a:r>
            <a:endParaRPr lang="zh-CN" altLang="en-US" sz="1600" dirty="0"/>
          </a:p>
        </p:txBody>
      </p:sp>
      <p:pic>
        <p:nvPicPr>
          <p:cNvPr id="12" name="图片 11" descr="8986bbd1b8cddec3f6c34c86aab86d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110" y="619760"/>
            <a:ext cx="4256405" cy="3063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36" y="0"/>
            <a:ext cx="9161636" cy="5143500"/>
          </a:xfrm>
          <a:prstGeom prst="rect">
            <a:avLst/>
          </a:prstGeom>
        </p:spPr>
      </p:pic>
      <p:sp>
        <p:nvSpPr>
          <p:cNvPr id="10" name="TextBox 1"/>
          <p:cNvSpPr txBox="1"/>
          <p:nvPr/>
        </p:nvSpPr>
        <p:spPr>
          <a:xfrm>
            <a:off x="1347470" y="4421505"/>
            <a:ext cx="60128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市總領導與獲評“金牌師徒”合影留念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4" name="图片 3" descr="2f52fc02cebb13b69f7faba4a42167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8330" y="180975"/>
            <a:ext cx="5741035" cy="4127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19572" y="339502"/>
            <a:ext cx="7704856" cy="496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_GB2312" panose="02010609030101010101" pitchFamily="49" charset="-122"/>
                <a:ea typeface="仿宋_GB2312" panose="02010609030101010101" pitchFamily="49" charset="-122"/>
              </a:rPr>
              <a:t>    </a:t>
            </a:r>
            <a:endParaRPr lang="zh-CN" alt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36" y="0"/>
            <a:ext cx="9161636" cy="51435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01936" y="123478"/>
            <a:ext cx="7704856" cy="496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  <a:endParaRPr lang="zh-CN" alt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74290" y="319817"/>
            <a:ext cx="6537960" cy="4255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itchFamily="2" charset="-122"/>
                <a:ea typeface="华文中宋" pitchFamily="2" charset="-122"/>
                <a:sym typeface="+mn-ea"/>
              </a:rPr>
              <a:t>隨後，劉春榮作重要講話並代表市總工會提出四點意見：</a:t>
            </a:r>
          </a:p>
          <a:p>
            <a:pPr>
              <a:lnSpc>
                <a:spcPct val="150000"/>
              </a:lnSpc>
            </a:pPr>
            <a:r>
              <a:rPr lang="zh-TW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itchFamily="2" charset="-122"/>
                <a:ea typeface="华文中宋" pitchFamily="2" charset="-122"/>
                <a:sym typeface="+mn-ea"/>
              </a:rPr>
              <a:t>    第壹，獲獎師徒要珍惜榮譽，崇尚榮譽、率先垂範。</a:t>
            </a:r>
            <a:r>
              <a:rPr lang="zh-TW" alt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itchFamily="2" charset="-122"/>
                <a:ea typeface="华文中宋" pitchFamily="2" charset="-122"/>
                <a:sym typeface="+mn-ea"/>
              </a:rPr>
              <a:t>要繼續保持昂揚向上的精神風貌，為師者傳道授業解惑，為徒者謙虛好學進取；同時，要充分發揮“金牌師徒”的典型示範作用，帶動身邊更多的職工加入到師徒幫教活動中來。</a:t>
            </a:r>
          </a:p>
          <a:p>
            <a:pPr>
              <a:lnSpc>
                <a:spcPct val="150000"/>
              </a:lnSpc>
            </a:pPr>
            <a:r>
              <a:rPr lang="zh-TW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itchFamily="2" charset="-122"/>
                <a:ea typeface="华文中宋" pitchFamily="2" charset="-122"/>
                <a:sym typeface="+mn-ea"/>
              </a:rPr>
              <a:t>      第二，獲獎師徒要抓住機遇，攻堅克難、再創佳績。</a:t>
            </a:r>
            <a:r>
              <a:rPr lang="zh-TW" alt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itchFamily="2" charset="-122"/>
                <a:ea typeface="华文中宋" pitchFamily="2" charset="-122"/>
                <a:sym typeface="+mn-ea"/>
              </a:rPr>
              <a:t>要抓住機遇，用好機遇，以昂揚的鬥誌、飽滿的熱情和旺盛的幹勁，在工作實踐中實現師徒教學相長，共同進步，合力攻堅，為企業健康發展、為錦州經濟社會秩序全面恢復再創佳績。</a:t>
            </a:r>
          </a:p>
          <a:p>
            <a:pPr>
              <a:lnSpc>
                <a:spcPct val="150000"/>
              </a:lnSpc>
            </a:pPr>
            <a:r>
              <a:rPr lang="zh-TW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itchFamily="2" charset="-122"/>
                <a:ea typeface="华文中宋" pitchFamily="2" charset="-122"/>
                <a:sym typeface="+mn-ea"/>
              </a:rPr>
              <a:t>      第三，廣大企業要尊重人才，培養人才、優待人才。</a:t>
            </a:r>
            <a:r>
              <a:rPr lang="zh-TW" alt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itchFamily="2" charset="-122"/>
                <a:ea typeface="华文中宋" pitchFamily="2" charset="-122"/>
                <a:sym typeface="+mn-ea"/>
              </a:rPr>
              <a:t>市總鼓勵企業開展內部“金牌師徒”評比工作以及首席技師、星級員工等評選活動，強化企業優秀骨幹力量的傳、幫、帶作用，與市總“金牌師徒”評選活動有效適應、有機銜接。</a:t>
            </a:r>
          </a:p>
          <a:p>
            <a:pPr>
              <a:lnSpc>
                <a:spcPct val="150000"/>
              </a:lnSpc>
            </a:pPr>
            <a:r>
              <a:rPr lang="zh-TW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itchFamily="2" charset="-122"/>
                <a:ea typeface="华文中宋" pitchFamily="2" charset="-122"/>
                <a:sym typeface="+mn-ea"/>
              </a:rPr>
              <a:t>      第四，各級工會要樹立典型，加大宣傳、營造氛圍。</a:t>
            </a:r>
            <a:r>
              <a:rPr lang="zh-TW" alt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itchFamily="2" charset="-122"/>
                <a:ea typeface="华文中宋" pitchFamily="2" charset="-122"/>
                <a:sym typeface="+mn-ea"/>
              </a:rPr>
              <a:t>各級工會組織要充分利用微信、網站、報紙等平臺大力宣傳他們的傳幫帶事跡和創新創效業績，大力弘揚他們的拼搏精神、工匠精神、創新精神，讓勞動光榮、勞動偉大蔚然成風。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0" y="1059815"/>
            <a:ext cx="2355850" cy="2022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2" descr="微信图片_201801181425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-15875"/>
            <a:ext cx="9178926" cy="517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2"/>
          <p:cNvSpPr>
            <a:spLocks noChangeArrowheads="1"/>
          </p:cNvSpPr>
          <p:nvPr/>
        </p:nvSpPr>
        <p:spPr bwMode="auto">
          <a:xfrm>
            <a:off x="107950" y="4300538"/>
            <a:ext cx="2316636" cy="58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4" rIns="91428" bIns="45714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3200" b="1" noProof="1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2020-8-19</a:t>
            </a:r>
            <a:endParaRPr lang="en-US" altLang="zh-CN" sz="3200" b="1" noProof="1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电子报第二十八期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电子报第二十八期</Template>
  <TotalTime>4</TotalTime>
  <Words>606</Words>
  <Application>Microsoft Office PowerPoint</Application>
  <PresentationFormat>全屏显示(16:9)</PresentationFormat>
  <Paragraphs>18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7" baseType="lpstr">
      <vt:lpstr>Arial</vt:lpstr>
      <vt:lpstr>宋体</vt:lpstr>
      <vt:lpstr>Adobe 繁黑體 Std B</vt:lpstr>
      <vt:lpstr>华文中宋</vt:lpstr>
      <vt:lpstr>仿宋</vt:lpstr>
      <vt:lpstr>Calibri</vt:lpstr>
      <vt:lpstr>仿宋_GB2312</vt:lpstr>
      <vt:lpstr>微软雅黑</vt:lpstr>
      <vt:lpstr>华文行楷</vt:lpstr>
      <vt:lpstr>电子报第二十八期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User</cp:lastModifiedBy>
  <cp:revision>23</cp:revision>
  <dcterms:created xsi:type="dcterms:W3CDTF">2020-08-19T00:41:00Z</dcterms:created>
  <dcterms:modified xsi:type="dcterms:W3CDTF">2020-08-21T05:50:10Z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